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5" r:id="rId3"/>
  </p:sldMasterIdLst>
  <p:notesMasterIdLst>
    <p:notesMasterId r:id="rId40"/>
  </p:notesMasterIdLst>
  <p:sldIdLst>
    <p:sldId id="257" r:id="rId4"/>
    <p:sldId id="259" r:id="rId5"/>
    <p:sldId id="261" r:id="rId6"/>
    <p:sldId id="266" r:id="rId7"/>
    <p:sldId id="260" r:id="rId8"/>
    <p:sldId id="262" r:id="rId9"/>
    <p:sldId id="270" r:id="rId10"/>
    <p:sldId id="269" r:id="rId11"/>
    <p:sldId id="271" r:id="rId12"/>
    <p:sldId id="272" r:id="rId13"/>
    <p:sldId id="273" r:id="rId14"/>
    <p:sldId id="268" r:id="rId15"/>
    <p:sldId id="263" r:id="rId16"/>
    <p:sldId id="264" r:id="rId17"/>
    <p:sldId id="267" r:id="rId18"/>
    <p:sldId id="291" r:id="rId19"/>
    <p:sldId id="265" r:id="rId20"/>
    <p:sldId id="289" r:id="rId21"/>
    <p:sldId id="288" r:id="rId22"/>
    <p:sldId id="275" r:id="rId23"/>
    <p:sldId id="287" r:id="rId24"/>
    <p:sldId id="290" r:id="rId25"/>
    <p:sldId id="292" r:id="rId26"/>
    <p:sldId id="286" r:id="rId27"/>
    <p:sldId id="276" r:id="rId28"/>
    <p:sldId id="277" r:id="rId29"/>
    <p:sldId id="278" r:id="rId30"/>
    <p:sldId id="279" r:id="rId31"/>
    <p:sldId id="281" r:id="rId32"/>
    <p:sldId id="280" r:id="rId33"/>
    <p:sldId id="294" r:id="rId34"/>
    <p:sldId id="282" r:id="rId35"/>
    <p:sldId id="283" r:id="rId36"/>
    <p:sldId id="284" r:id="rId37"/>
    <p:sldId id="285" r:id="rId38"/>
    <p:sldId id="29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460147-5CFE-49F3-91CA-1D6866A16E30}" type="datetimeFigureOut">
              <a:rPr lang="en-US" smtClean="0"/>
              <a:t>2/22/2015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47D4A4-4525-402A-A719-604A56B6D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377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33208-363E-4095-BEE4-9F15F12949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841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F2E8-CB82-4147-8941-12FFABA5A891}" type="datetimeFigureOut">
              <a:rPr lang="en-US" smtClean="0"/>
              <a:t>2/22/2015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DE3CC-B3DF-4FBD-9478-6DB3500E2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44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F2E8-CB82-4147-8941-12FFABA5A891}" type="datetimeFigureOut">
              <a:rPr lang="en-US" smtClean="0"/>
              <a:t>2/22/2015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DE3CC-B3DF-4FBD-9478-6DB3500E2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42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F2E8-CB82-4147-8941-12FFABA5A891}" type="datetimeFigureOut">
              <a:rPr lang="en-US" smtClean="0"/>
              <a:t>2/22/2015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DE3CC-B3DF-4FBD-9478-6DB3500E2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6198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none" spc="0" baseline="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pPr/>
              <a:t>2/22/2015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124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pPr/>
              <a:t>2/22/2015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7450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899" y="4793672"/>
            <a:ext cx="10058400" cy="1154545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899" y="5899532"/>
            <a:ext cx="7165571" cy="405292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none" spc="0" baseline="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pPr/>
              <a:t>2/22/2015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073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pPr/>
              <a:t>2/22/2015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346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pPr/>
              <a:t>2/22/2015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8698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pPr/>
              <a:t>2/22/2015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1121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083" y="2715766"/>
            <a:ext cx="10058400" cy="1450757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3506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pPr/>
              <a:t>2/22/2015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974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F2E8-CB82-4147-8941-12FFABA5A891}" type="datetimeFigureOut">
              <a:rPr lang="en-US" smtClean="0"/>
              <a:t>2/22/2015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DE3CC-B3DF-4FBD-9478-6DB3500E2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0625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pPr/>
              <a:t>2/22/2015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>
              <a:solidFill>
                <a:srgbClr val="63705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>
                <a:solidFill>
                  <a:srgbClr val="637052"/>
                </a:solidFill>
              </a:rPr>
              <a:pPr/>
              <a:t>‹#›</a:t>
            </a:fld>
            <a:endParaRPr lang="en-US" dirty="0">
              <a:solidFill>
                <a:srgbClr val="6370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9380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pPr/>
              <a:t>2/22/2015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4471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pPr/>
              <a:t>2/22/2015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497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pPr/>
              <a:t>2/22/2015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1213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15" y="1006367"/>
            <a:ext cx="10985611" cy="304801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 marL="0" indent="0" algn="l">
              <a:buFont typeface="Arial" pitchFamily="34" charset="0"/>
              <a:buNone/>
              <a:defRPr sz="16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60726" y="249238"/>
            <a:ext cx="11034500" cy="757131"/>
          </a:xfrm>
          <a:prstGeom prst="rect">
            <a:avLst/>
          </a:prstGeom>
        </p:spPr>
        <p:txBody>
          <a:bodyPr lIns="0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>
          <a:xfrm>
            <a:off x="1207120" y="6324600"/>
            <a:ext cx="1221428" cy="152400"/>
          </a:xfrm>
          <a:prstGeom prst="rect">
            <a:avLst/>
          </a:prstGeom>
        </p:spPr>
        <p:txBody>
          <a:bodyPr lIns="121872" tIns="60936" rIns="121872" bIns="60936"/>
          <a:lstStyle/>
          <a:p>
            <a:pPr defTabSz="1218733"/>
            <a:fld id="{939A9784-E11C-4866-94B9-8D8EADD0446E}" type="datetimeFigureOut">
              <a:rPr lang="en-US" sz="2400" smtClean="0"/>
              <a:pPr defTabSz="1218733"/>
              <a:t>2/22/2015</a:t>
            </a:fld>
            <a:endParaRPr lang="en-US" sz="240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614297" y="6324600"/>
            <a:ext cx="516421" cy="152400"/>
          </a:xfrm>
          <a:prstGeom prst="rect">
            <a:avLst/>
          </a:prstGeom>
        </p:spPr>
        <p:txBody>
          <a:bodyPr lIns="121872" tIns="60936" rIns="121872" bIns="60936"/>
          <a:lstStyle/>
          <a:p>
            <a:pPr defTabSz="1218733"/>
            <a:fld id="{125F6646-975B-4C74-80DD-EF324C50A5E5}" type="slidenum">
              <a:rPr lang="en-US" sz="2400" smtClean="0"/>
              <a:pPr defTabSz="1218733"/>
              <a:t>‹#›</a:t>
            </a:fld>
            <a:endParaRPr lang="en-US" sz="240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>
          <a:xfrm>
            <a:off x="614307" y="6461664"/>
            <a:ext cx="1814238" cy="128575"/>
          </a:xfrm>
          <a:prstGeom prst="rect">
            <a:avLst/>
          </a:prstGeom>
        </p:spPr>
        <p:txBody>
          <a:bodyPr lIns="121872" tIns="60936" rIns="121872" bIns="60936"/>
          <a:lstStyle/>
          <a:p>
            <a:pPr defTabSz="1218733"/>
            <a:endParaRPr lang="en-US" sz="240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5943600"/>
            <a:ext cx="9550400" cy="304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802"/>
              </a:lnSpc>
              <a:spcBef>
                <a:spcPts val="0"/>
              </a:spcBef>
              <a:spcAft>
                <a:spcPts val="0"/>
              </a:spcAft>
              <a:buNone/>
              <a:defRPr sz="1500" spc="-40" baseline="0"/>
            </a:lvl1pPr>
            <a:lvl2pPr marL="457635" indent="0">
              <a:buNone/>
              <a:defRPr sz="1200"/>
            </a:lvl2pPr>
            <a:lvl3pPr marL="915266" indent="0">
              <a:buNone/>
              <a:defRPr sz="1100"/>
            </a:lvl3pPr>
            <a:lvl4pPr marL="1372898" indent="0">
              <a:buNone/>
              <a:defRPr sz="900"/>
            </a:lvl4pPr>
            <a:lvl5pPr marL="1830533" indent="0">
              <a:buNone/>
              <a:defRPr sz="900"/>
            </a:lvl5pPr>
            <a:lvl6pPr marL="2288162" indent="0">
              <a:buNone/>
              <a:defRPr sz="900"/>
            </a:lvl6pPr>
            <a:lvl7pPr marL="2745797" indent="0">
              <a:buNone/>
              <a:defRPr sz="900"/>
            </a:lvl7pPr>
            <a:lvl8pPr marL="3203431" indent="0">
              <a:buNone/>
              <a:defRPr sz="900"/>
            </a:lvl8pPr>
            <a:lvl9pPr marL="366106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8"/>
          </p:nvPr>
        </p:nvSpPr>
        <p:spPr>
          <a:xfrm>
            <a:off x="614307" y="1653309"/>
            <a:ext cx="9572495" cy="429029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885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none" spc="0" baseline="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pPr/>
              <a:t>2/22/2015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3722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pPr/>
              <a:t>2/22/2015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2347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899" y="4793672"/>
            <a:ext cx="10058400" cy="1154545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899" y="5899532"/>
            <a:ext cx="7165571" cy="405292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none" spc="0" baseline="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pPr/>
              <a:t>2/22/2015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72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pPr/>
              <a:t>2/22/2015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5267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pPr/>
              <a:t>2/22/2015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903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F2E8-CB82-4147-8941-12FFABA5A891}" type="datetimeFigureOut">
              <a:rPr lang="en-US" smtClean="0"/>
              <a:t>2/22/2015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DE3CC-B3DF-4FBD-9478-6DB3500E2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4901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pPr/>
              <a:t>2/22/2015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1995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083" y="2715766"/>
            <a:ext cx="10058400" cy="1450757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6323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pPr/>
              <a:t>2/22/2015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6767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pPr/>
              <a:t>2/22/2015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>
              <a:solidFill>
                <a:srgbClr val="63705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>
                <a:solidFill>
                  <a:srgbClr val="637052"/>
                </a:solidFill>
              </a:rPr>
              <a:pPr/>
              <a:t>‹#›</a:t>
            </a:fld>
            <a:endParaRPr lang="en-US" dirty="0">
              <a:solidFill>
                <a:srgbClr val="6370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7065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pPr/>
              <a:t>2/22/2015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8212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pPr/>
              <a:t>2/22/2015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1502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pPr/>
              <a:t>2/22/2015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613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15" y="1006367"/>
            <a:ext cx="10985611" cy="304801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 marL="0" indent="0" algn="l">
              <a:buFont typeface="Arial" pitchFamily="34" charset="0"/>
              <a:buNone/>
              <a:defRPr sz="16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60726" y="249238"/>
            <a:ext cx="11034500" cy="757131"/>
          </a:xfrm>
          <a:prstGeom prst="rect">
            <a:avLst/>
          </a:prstGeom>
        </p:spPr>
        <p:txBody>
          <a:bodyPr lIns="0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>
          <a:xfrm>
            <a:off x="1207120" y="6324600"/>
            <a:ext cx="1221428" cy="152400"/>
          </a:xfrm>
          <a:prstGeom prst="rect">
            <a:avLst/>
          </a:prstGeom>
        </p:spPr>
        <p:txBody>
          <a:bodyPr lIns="121872" tIns="60936" rIns="121872" bIns="60936"/>
          <a:lstStyle/>
          <a:p>
            <a:pPr defTabSz="1218733"/>
            <a:fld id="{939A9784-E11C-4866-94B9-8D8EADD0446E}" type="datetimeFigureOut">
              <a:rPr lang="en-US" sz="2400" smtClean="0"/>
              <a:pPr defTabSz="1218733"/>
              <a:t>2/22/2015</a:t>
            </a:fld>
            <a:endParaRPr lang="en-US" sz="240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614297" y="6324600"/>
            <a:ext cx="516421" cy="152400"/>
          </a:xfrm>
          <a:prstGeom prst="rect">
            <a:avLst/>
          </a:prstGeom>
        </p:spPr>
        <p:txBody>
          <a:bodyPr lIns="121872" tIns="60936" rIns="121872" bIns="60936"/>
          <a:lstStyle/>
          <a:p>
            <a:pPr defTabSz="1218733"/>
            <a:fld id="{125F6646-975B-4C74-80DD-EF324C50A5E5}" type="slidenum">
              <a:rPr lang="en-US" sz="2400" smtClean="0"/>
              <a:pPr defTabSz="1218733"/>
              <a:t>‹#›</a:t>
            </a:fld>
            <a:endParaRPr lang="en-US" sz="240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>
          <a:xfrm>
            <a:off x="614307" y="6461664"/>
            <a:ext cx="1814238" cy="128575"/>
          </a:xfrm>
          <a:prstGeom prst="rect">
            <a:avLst/>
          </a:prstGeom>
        </p:spPr>
        <p:txBody>
          <a:bodyPr lIns="121872" tIns="60936" rIns="121872" bIns="60936"/>
          <a:lstStyle/>
          <a:p>
            <a:pPr defTabSz="1218733"/>
            <a:endParaRPr lang="en-US" sz="240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5943600"/>
            <a:ext cx="9550400" cy="304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802"/>
              </a:lnSpc>
              <a:spcBef>
                <a:spcPts val="0"/>
              </a:spcBef>
              <a:spcAft>
                <a:spcPts val="0"/>
              </a:spcAft>
              <a:buNone/>
              <a:defRPr sz="1500" spc="-40" baseline="0"/>
            </a:lvl1pPr>
            <a:lvl2pPr marL="457635" indent="0">
              <a:buNone/>
              <a:defRPr sz="1200"/>
            </a:lvl2pPr>
            <a:lvl3pPr marL="915266" indent="0">
              <a:buNone/>
              <a:defRPr sz="1100"/>
            </a:lvl3pPr>
            <a:lvl4pPr marL="1372898" indent="0">
              <a:buNone/>
              <a:defRPr sz="900"/>
            </a:lvl4pPr>
            <a:lvl5pPr marL="1830533" indent="0">
              <a:buNone/>
              <a:defRPr sz="900"/>
            </a:lvl5pPr>
            <a:lvl6pPr marL="2288162" indent="0">
              <a:buNone/>
              <a:defRPr sz="900"/>
            </a:lvl6pPr>
            <a:lvl7pPr marL="2745797" indent="0">
              <a:buNone/>
              <a:defRPr sz="900"/>
            </a:lvl7pPr>
            <a:lvl8pPr marL="3203431" indent="0">
              <a:buNone/>
              <a:defRPr sz="900"/>
            </a:lvl8pPr>
            <a:lvl9pPr marL="366106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8"/>
          </p:nvPr>
        </p:nvSpPr>
        <p:spPr>
          <a:xfrm>
            <a:off x="614307" y="1653309"/>
            <a:ext cx="9572495" cy="429029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8173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F2E8-CB82-4147-8941-12FFABA5A891}" type="datetimeFigureOut">
              <a:rPr lang="en-US" smtClean="0"/>
              <a:t>2/22/2015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DE3CC-B3DF-4FBD-9478-6DB3500E2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24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F2E8-CB82-4147-8941-12FFABA5A891}" type="datetimeFigureOut">
              <a:rPr lang="en-US" smtClean="0"/>
              <a:t>2/22/2015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DE3CC-B3DF-4FBD-9478-6DB3500E2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77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F2E8-CB82-4147-8941-12FFABA5A891}" type="datetimeFigureOut">
              <a:rPr lang="en-US" smtClean="0"/>
              <a:t>2/22/2015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DE3CC-B3DF-4FBD-9478-6DB3500E2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057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F2E8-CB82-4147-8941-12FFABA5A891}" type="datetimeFigureOut">
              <a:rPr lang="en-US" smtClean="0"/>
              <a:t>2/22/2015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DE3CC-B3DF-4FBD-9478-6DB3500E2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990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F2E8-CB82-4147-8941-12FFABA5A891}" type="datetimeFigureOut">
              <a:rPr lang="en-US" smtClean="0"/>
              <a:t>2/22/2015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DE3CC-B3DF-4FBD-9478-6DB3500E2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812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F2E8-CB82-4147-8941-12FFABA5A891}" type="datetimeFigureOut">
              <a:rPr lang="en-US" smtClean="0"/>
              <a:t>2/22/2015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DE3CC-B3DF-4FBD-9478-6DB3500E2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800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CF2E8-CB82-4147-8941-12FFABA5A891}" type="datetimeFigureOut">
              <a:rPr lang="en-US" smtClean="0"/>
              <a:t>2/22/2015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CDE3CC-B3DF-4FBD-9478-6DB3500E2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02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defTabSz="457200"/>
            <a:fld id="{98624D31-43A5-475A-80CF-332C9F6DCF35}" type="datetimeFigureOut">
              <a:rPr lang="en-US" dirty="0"/>
              <a:pPr defTabSz="457200"/>
              <a:t>2/22/2015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 defTabSz="4572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defTabSz="457200"/>
            <a:fld id="{4FAB73BC-B049-4115-A692-8D63A059BFB8}" type="slidenum">
              <a:rPr lang="en-US" dirty="0"/>
              <a:pPr defTabSz="4572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32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defTabSz="457200"/>
            <a:fld id="{98624D31-43A5-475A-80CF-332C9F6DCF35}" type="datetimeFigureOut">
              <a:rPr lang="en-US" dirty="0"/>
              <a:pPr defTabSz="457200"/>
              <a:t>2/22/2015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 defTabSz="4572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defTabSz="457200"/>
            <a:fld id="{4FAB73BC-B049-4115-A692-8D63A059BFB8}" type="slidenum">
              <a:rPr lang="en-US" dirty="0"/>
              <a:pPr defTabSz="4572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199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0.pn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1.gi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8610601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-29247" y="1932052"/>
            <a:ext cx="12221248" cy="3056588"/>
          </a:xfrm>
          <a:prstGeom prst="roundRect">
            <a:avLst>
              <a:gd name="adj" fmla="val 0"/>
            </a:avLst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049251" y="3845640"/>
            <a:ext cx="9005844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Tim Benroeck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timRND.com | @</a:t>
            </a:r>
            <a:r>
              <a:rPr lang="en-US" dirty="0" err="1" smtClean="0">
                <a:solidFill>
                  <a:schemeClr val="bg1"/>
                </a:solidFill>
              </a:rPr>
              <a:t>TimBenroeck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046480" y="1932052"/>
            <a:ext cx="9008615" cy="1783080"/>
          </a:xfrm>
        </p:spPr>
        <p:txBody>
          <a:bodyPr/>
          <a:lstStyle/>
          <a:p>
            <a:r>
              <a:rPr lang="en-US" sz="7200" dirty="0" smtClean="0">
                <a:solidFill>
                  <a:schemeClr val="bg1"/>
                </a:solidFill>
              </a:rPr>
              <a:t>Introduction to APIs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85" y="4192034"/>
            <a:ext cx="2165610" cy="79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7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legomyphoto.files.wordpress.com/2010/09/day48v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640" y="553171"/>
            <a:ext cx="6096000" cy="407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itle 3"/>
          <p:cNvSpPr>
            <a:spLocks noGrp="1"/>
          </p:cNvSpPr>
          <p:nvPr>
            <p:ph type="title"/>
          </p:nvPr>
        </p:nvSpPr>
        <p:spPr>
          <a:xfrm>
            <a:off x="675025" y="4997883"/>
            <a:ext cx="11034500" cy="757131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/>
              <a:t>Stand on the shoulders of giants 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33215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3"/>
          <p:cNvSpPr>
            <a:spLocks noGrp="1"/>
          </p:cNvSpPr>
          <p:nvPr>
            <p:ph type="title"/>
          </p:nvPr>
        </p:nvSpPr>
        <p:spPr>
          <a:xfrm>
            <a:off x="321734" y="166111"/>
            <a:ext cx="11034500" cy="757131"/>
          </a:xfrm>
        </p:spPr>
        <p:txBody>
          <a:bodyPr/>
          <a:lstStyle/>
          <a:p>
            <a:pPr algn="ctr"/>
            <a:r>
              <a:rPr lang="en-US" dirty="0" smtClean="0"/>
              <a:t>Stand on the shoulders of giants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28" y="831199"/>
            <a:ext cx="5292372" cy="54948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821" y="923241"/>
            <a:ext cx="4100512" cy="51915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r="34991"/>
          <a:stretch/>
        </p:blipFill>
        <p:spPr>
          <a:xfrm>
            <a:off x="9267614" y="923241"/>
            <a:ext cx="2653453" cy="5281843"/>
          </a:xfrm>
          <a:prstGeom prst="rect">
            <a:avLst/>
          </a:prstGeom>
        </p:spPr>
      </p:pic>
      <p:sp>
        <p:nvSpPr>
          <p:cNvPr id="8" name="Title 3"/>
          <p:cNvSpPr txBox="1">
            <a:spLocks/>
          </p:cNvSpPr>
          <p:nvPr/>
        </p:nvSpPr>
        <p:spPr>
          <a:xfrm>
            <a:off x="127901" y="6137350"/>
            <a:ext cx="11793166" cy="757131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95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3"/>
          <p:cNvSpPr txBox="1">
            <a:spLocks/>
          </p:cNvSpPr>
          <p:nvPr/>
        </p:nvSpPr>
        <p:spPr>
          <a:xfrm>
            <a:off x="0" y="1755921"/>
            <a:ext cx="12192000" cy="2722561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3900" dirty="0" smtClean="0"/>
              <a:t>REST</a:t>
            </a:r>
            <a:endParaRPr lang="en-US" sz="23900" dirty="0"/>
          </a:p>
        </p:txBody>
      </p:sp>
      <p:sp>
        <p:nvSpPr>
          <p:cNvPr id="15" name="Title 3"/>
          <p:cNvSpPr>
            <a:spLocks noGrp="1"/>
          </p:cNvSpPr>
          <p:nvPr>
            <p:ph type="title"/>
          </p:nvPr>
        </p:nvSpPr>
        <p:spPr>
          <a:xfrm>
            <a:off x="124178" y="4197784"/>
            <a:ext cx="11793166" cy="757131"/>
          </a:xfrm>
        </p:spPr>
        <p:txBody>
          <a:bodyPr/>
          <a:lstStyle/>
          <a:p>
            <a:pPr algn="ctr"/>
            <a:r>
              <a:rPr lang="en-US" dirty="0"/>
              <a:t>Representational </a:t>
            </a:r>
            <a:r>
              <a:rPr lang="en-US" dirty="0" smtClean="0"/>
              <a:t>State </a:t>
            </a:r>
            <a:r>
              <a:rPr lang="en-US" dirty="0"/>
              <a:t>T</a:t>
            </a:r>
            <a:r>
              <a:rPr lang="en-US" dirty="0" smtClean="0"/>
              <a:t>ransfer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03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398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99" y="1036214"/>
            <a:ext cx="3553720" cy="2944511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/>
        </p:nvSpPr>
        <p:spPr>
          <a:xfrm>
            <a:off x="0" y="5274073"/>
            <a:ext cx="12192000" cy="1409699"/>
          </a:xfrm>
          <a:prstGeom prst="roundRect">
            <a:avLst>
              <a:gd name="adj" fmla="val 0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39899" y="5340501"/>
            <a:ext cx="10058400" cy="115454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7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b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Representational State Transfer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233518" y="712638"/>
            <a:ext cx="764003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sz="2400" dirty="0" smtClean="0">
                <a:solidFill>
                  <a:srgbClr val="252525"/>
                </a:solidFill>
                <a:latin typeface="Arial" panose="020B0604020202020204" pitchFamily="34" charset="0"/>
              </a:rPr>
              <a:t>Representational state transfer (REST) is an abstraction of the architecture of the World Wide Web.</a:t>
            </a:r>
          </a:p>
          <a:p>
            <a:pPr defTabSz="457200"/>
            <a:endParaRPr lang="en-US" sz="24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 defTabSz="457200"/>
            <a:r>
              <a:rPr lang="en-US" sz="2400" dirty="0" smtClean="0">
                <a:solidFill>
                  <a:srgbClr val="252525"/>
                </a:solidFill>
                <a:latin typeface="Arial" panose="020B0604020202020204" pitchFamily="34" charset="0"/>
              </a:rPr>
              <a:t>REST is an </a:t>
            </a:r>
            <a:r>
              <a:rPr lang="en-US" sz="2400" b="1" dirty="0" smtClean="0">
                <a:solidFill>
                  <a:srgbClr val="252525"/>
                </a:solidFill>
                <a:latin typeface="Arial" panose="020B0604020202020204" pitchFamily="34" charset="0"/>
              </a:rPr>
              <a:t>architectural style </a:t>
            </a:r>
            <a:r>
              <a:rPr lang="en-US" sz="2400" dirty="0" smtClean="0">
                <a:solidFill>
                  <a:srgbClr val="252525"/>
                </a:solidFill>
                <a:latin typeface="Arial" panose="020B0604020202020204" pitchFamily="34" charset="0"/>
              </a:rPr>
              <a:t>consisting of a coordinated set of architectural constraints applied to components, connectors, and data elements, within a distributed hypermedia system.</a:t>
            </a:r>
          </a:p>
          <a:p>
            <a:pPr algn="r" defTabSz="457200"/>
            <a:endParaRPr lang="en-US" sz="2400" i="1" dirty="0" smtClean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 algn="r" defTabSz="457200"/>
            <a:r>
              <a:rPr lang="en-US" sz="2400" i="1" dirty="0" smtClean="0">
                <a:solidFill>
                  <a:srgbClr val="252525"/>
                </a:solidFill>
                <a:latin typeface="Arial" panose="020B0604020202020204" pitchFamily="34" charset="0"/>
              </a:rPr>
              <a:t>- </a:t>
            </a:r>
            <a:r>
              <a:rPr lang="en-US" sz="2400" i="1" dirty="0" err="1">
                <a:solidFill>
                  <a:srgbClr val="252525"/>
                </a:solidFill>
                <a:latin typeface="Arial" panose="020B0604020202020204" pitchFamily="34" charset="0"/>
              </a:rPr>
              <a:t>wikipedia</a:t>
            </a:r>
            <a:endParaRPr lang="en-US" sz="2400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28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3"/>
          <p:cNvSpPr txBox="1">
            <a:spLocks/>
          </p:cNvSpPr>
          <p:nvPr/>
        </p:nvSpPr>
        <p:spPr>
          <a:xfrm>
            <a:off x="835379" y="962909"/>
            <a:ext cx="3149600" cy="151785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11500" dirty="0" smtClean="0"/>
              <a:t>GET</a:t>
            </a:r>
            <a:endParaRPr lang="en-US" sz="115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7456312" y="891680"/>
            <a:ext cx="4735688" cy="151785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11500" dirty="0" smtClean="0"/>
              <a:t>POST</a:t>
            </a:r>
            <a:endParaRPr lang="en-US" sz="11500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152401" y="4655093"/>
            <a:ext cx="4735688" cy="151785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11500" dirty="0" smtClean="0"/>
              <a:t>PUT</a:t>
            </a:r>
            <a:endParaRPr lang="en-US" sz="115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7275691" y="4621225"/>
            <a:ext cx="4735688" cy="151785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11500" dirty="0" smtClean="0"/>
              <a:t>PATCH</a:t>
            </a:r>
            <a:endParaRPr lang="en-US" sz="11500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3708402" y="2652103"/>
            <a:ext cx="4735688" cy="151785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11500" dirty="0" smtClean="0"/>
              <a:t>DELETE</a:t>
            </a:r>
            <a:endParaRPr lang="en-US" sz="11500" dirty="0"/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73380" y="47732"/>
            <a:ext cx="11793166" cy="757131"/>
          </a:xfrm>
        </p:spPr>
        <p:txBody>
          <a:bodyPr/>
          <a:lstStyle/>
          <a:p>
            <a:r>
              <a:rPr lang="en-US" dirty="0" smtClean="0"/>
              <a:t>HTTP Verbs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75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" grpId="0"/>
      <p:bldP spid="6" grpId="0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 descr="http://bingblog.blob.core.windows.net/bing/2014/09/Bing%20Logo%20HD%20Wallpap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7" t="30100" r="15646" b="12728"/>
          <a:stretch/>
        </p:blipFill>
        <p:spPr bwMode="auto">
          <a:xfrm>
            <a:off x="302983" y="1116106"/>
            <a:ext cx="3327590" cy="180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73380" y="47732"/>
            <a:ext cx="11793166" cy="757131"/>
          </a:xfrm>
        </p:spPr>
        <p:txBody>
          <a:bodyPr/>
          <a:lstStyle/>
          <a:p>
            <a:r>
              <a:rPr lang="en-US" dirty="0" smtClean="0"/>
              <a:t>REST APIs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83" y="4524524"/>
            <a:ext cx="4817284" cy="1020410"/>
          </a:xfrm>
          <a:prstGeom prst="rect">
            <a:avLst/>
          </a:prstGeom>
        </p:spPr>
      </p:pic>
      <p:sp>
        <p:nvSpPr>
          <p:cNvPr id="10" name="Title 3"/>
          <p:cNvSpPr txBox="1">
            <a:spLocks/>
          </p:cNvSpPr>
          <p:nvPr/>
        </p:nvSpPr>
        <p:spPr>
          <a:xfrm>
            <a:off x="302983" y="5472474"/>
            <a:ext cx="5057422" cy="64067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4000" dirty="0"/>
              <a:t>developer.nytimes.com</a:t>
            </a:r>
          </a:p>
        </p:txBody>
      </p:sp>
      <p:pic>
        <p:nvPicPr>
          <p:cNvPr id="3076" name="Picture 4" descr="https://crunchbase-production-res.cloudinary.com/image/upload/c_limit,h_600,w_600/v1398379553/yf3vwzvtbfhtoussrsl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578" y="1"/>
            <a:ext cx="2991556" cy="299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3"/>
          <p:cNvSpPr txBox="1">
            <a:spLocks/>
          </p:cNvSpPr>
          <p:nvPr/>
        </p:nvSpPr>
        <p:spPr>
          <a:xfrm>
            <a:off x="6809123" y="2632100"/>
            <a:ext cx="5057422" cy="64067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4000" dirty="0" smtClean="0"/>
              <a:t>docs.mashape.com</a:t>
            </a:r>
            <a:endParaRPr lang="en-US" sz="4000" dirty="0"/>
          </a:p>
        </p:txBody>
      </p:sp>
      <p:pic>
        <p:nvPicPr>
          <p:cNvPr id="3080" name="Picture 8" descr="Map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56" y="239555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Speech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56" y="239555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Translato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556" y="239555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Search API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756" y="239555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Knowledge Widget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956" y="239555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App Producer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3759" y="8948009"/>
            <a:ext cx="88827" cy="8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Synonyms API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156" y="239555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Contextual Awareness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208" y="239555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3640355" y="1446494"/>
            <a:ext cx="1131335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Maps</a:t>
            </a:r>
          </a:p>
          <a:p>
            <a:r>
              <a:rPr lang="en-US" dirty="0" smtClean="0"/>
              <a:t>Speech</a:t>
            </a:r>
          </a:p>
          <a:p>
            <a:r>
              <a:rPr lang="en-US" dirty="0" smtClean="0"/>
              <a:t>Translator</a:t>
            </a:r>
          </a:p>
          <a:p>
            <a:r>
              <a:rPr lang="en-US" dirty="0" smtClean="0"/>
              <a:t>Search</a:t>
            </a:r>
          </a:p>
          <a:p>
            <a:r>
              <a:rPr lang="en-US" dirty="0"/>
              <a:t>Synonyms</a:t>
            </a:r>
          </a:p>
        </p:txBody>
      </p:sp>
      <p:sp>
        <p:nvSpPr>
          <p:cNvPr id="34" name="Title 3"/>
          <p:cNvSpPr txBox="1">
            <a:spLocks/>
          </p:cNvSpPr>
          <p:nvPr/>
        </p:nvSpPr>
        <p:spPr>
          <a:xfrm>
            <a:off x="65606" y="2863713"/>
            <a:ext cx="3659920" cy="64067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4000" dirty="0" smtClean="0"/>
              <a:t>dev.bing.com</a:t>
            </a:r>
            <a:endParaRPr lang="en-US" sz="4000" dirty="0"/>
          </a:p>
        </p:txBody>
      </p:sp>
      <p:sp>
        <p:nvSpPr>
          <p:cNvPr id="36" name="Title 3"/>
          <p:cNvSpPr txBox="1">
            <a:spLocks/>
          </p:cNvSpPr>
          <p:nvPr/>
        </p:nvSpPr>
        <p:spPr>
          <a:xfrm>
            <a:off x="6527695" y="5347992"/>
            <a:ext cx="5620279" cy="64067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3200" dirty="0"/>
              <a:t>programmableweb.com/</a:t>
            </a:r>
            <a:r>
              <a:rPr lang="en-US" sz="3200" dirty="0" err="1"/>
              <a:t>apis</a:t>
            </a:r>
            <a:endParaRPr lang="en-US" sz="3200" dirty="0"/>
          </a:p>
        </p:txBody>
      </p:sp>
      <p:pic>
        <p:nvPicPr>
          <p:cNvPr id="3102" name="Picture 30" descr="http://de8bphqo3whcl.cloudfront.net/sites/default/files/pw_APIDashboard%20Seal-01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492" y="3446508"/>
            <a:ext cx="2039570" cy="2042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67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3"/>
          <p:cNvSpPr txBox="1">
            <a:spLocks/>
          </p:cNvSpPr>
          <p:nvPr/>
        </p:nvSpPr>
        <p:spPr>
          <a:xfrm>
            <a:off x="0" y="1755921"/>
            <a:ext cx="12192000" cy="2722561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3900" dirty="0" smtClean="0"/>
              <a:t>SDK</a:t>
            </a:r>
            <a:endParaRPr lang="en-US" sz="23900" dirty="0"/>
          </a:p>
        </p:txBody>
      </p:sp>
      <p:sp>
        <p:nvSpPr>
          <p:cNvPr id="15" name="Title 3"/>
          <p:cNvSpPr>
            <a:spLocks noGrp="1"/>
          </p:cNvSpPr>
          <p:nvPr>
            <p:ph type="title"/>
          </p:nvPr>
        </p:nvSpPr>
        <p:spPr>
          <a:xfrm>
            <a:off x="124178" y="4197784"/>
            <a:ext cx="11793166" cy="757131"/>
          </a:xfrm>
        </p:spPr>
        <p:txBody>
          <a:bodyPr/>
          <a:lstStyle/>
          <a:p>
            <a:pPr algn="ctr"/>
            <a:r>
              <a:rPr lang="en-US" dirty="0"/>
              <a:t>Software </a:t>
            </a:r>
            <a:r>
              <a:rPr lang="en-US" dirty="0" smtClean="0"/>
              <a:t>Development Kit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6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398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0" y="5274073"/>
            <a:ext cx="12192000" cy="1409699"/>
          </a:xfrm>
          <a:prstGeom prst="roundRect">
            <a:avLst>
              <a:gd name="adj" fmla="val 0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697410" y="2851727"/>
            <a:ext cx="6704368" cy="115454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b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16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DEMO</a:t>
            </a:r>
            <a:endParaRPr lang="en-US" sz="1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-73285" y="1858798"/>
            <a:ext cx="4380088" cy="223199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19900" b="1" spc="-300" dirty="0" smtClean="0">
                <a:solidFill>
                  <a:schemeClr val="bg1"/>
                </a:solidFill>
              </a:rPr>
              <a:t>&lt;/&gt;</a:t>
            </a:r>
            <a:endParaRPr lang="en-US" sz="19900" b="1" spc="-300" dirty="0">
              <a:solidFill>
                <a:schemeClr val="bg1"/>
              </a:solidFill>
            </a:endParaRPr>
          </a:p>
        </p:txBody>
      </p:sp>
      <p:sp>
        <p:nvSpPr>
          <p:cNvPr id="13" name="Title 3"/>
          <p:cNvSpPr>
            <a:spLocks noGrp="1"/>
          </p:cNvSpPr>
          <p:nvPr>
            <p:ph type="title"/>
          </p:nvPr>
        </p:nvSpPr>
        <p:spPr>
          <a:xfrm>
            <a:off x="199231" y="5635029"/>
            <a:ext cx="11793538" cy="75723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Weather API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2544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3"/>
          <p:cNvSpPr txBox="1">
            <a:spLocks/>
          </p:cNvSpPr>
          <p:nvPr/>
        </p:nvSpPr>
        <p:spPr>
          <a:xfrm>
            <a:off x="0" y="1541433"/>
            <a:ext cx="12192000" cy="2722561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9600" dirty="0" smtClean="0"/>
              <a:t>API Communications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70683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Device API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027" y="4131231"/>
            <a:ext cx="1591895" cy="159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val Callout 19"/>
          <p:cNvSpPr/>
          <p:nvPr/>
        </p:nvSpPr>
        <p:spPr>
          <a:xfrm>
            <a:off x="6570133" y="0"/>
            <a:ext cx="5483578" cy="3143956"/>
          </a:xfrm>
          <a:prstGeom prst="wedgeEllipseCallout">
            <a:avLst>
              <a:gd name="adj1" fmla="val -4309"/>
              <a:gd name="adj2" fmla="val 7857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218" name="Picture 2" descr="http://www.host-shopper.com/assets/images/sample-python-cod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386" y="270933"/>
            <a:ext cx="3359040" cy="250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Device API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408" y="4323142"/>
            <a:ext cx="1591895" cy="159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Oval Callout 21"/>
          <p:cNvSpPr/>
          <p:nvPr/>
        </p:nvSpPr>
        <p:spPr>
          <a:xfrm>
            <a:off x="85181" y="158044"/>
            <a:ext cx="5483578" cy="3143956"/>
          </a:xfrm>
          <a:prstGeom prst="wedgeEllipseCallout">
            <a:avLst>
              <a:gd name="adj1" fmla="val 6808"/>
              <a:gd name="adj2" fmla="val 78218"/>
            </a:avLst>
          </a:prstGeom>
          <a:solidFill>
            <a:schemeClr val="bg2">
              <a:lumMod val="9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220" name="Picture 4" descr="http://people.csail.mit.edu/dsm/MapJAX/img9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346"/>
          <a:stretch/>
        </p:blipFill>
        <p:spPr bwMode="auto">
          <a:xfrm>
            <a:off x="939631" y="846667"/>
            <a:ext cx="3977553" cy="20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itle 3"/>
          <p:cNvSpPr txBox="1">
            <a:spLocks/>
          </p:cNvSpPr>
          <p:nvPr/>
        </p:nvSpPr>
        <p:spPr>
          <a:xfrm>
            <a:off x="4131930" y="2854116"/>
            <a:ext cx="3984978" cy="1633683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9600" dirty="0" smtClean="0"/>
              <a:t>Huh?</a:t>
            </a:r>
            <a:endParaRPr lang="en-US" sz="9600" dirty="0"/>
          </a:p>
        </p:txBody>
      </p:sp>
      <p:grpSp>
        <p:nvGrpSpPr>
          <p:cNvPr id="25" name="Group 24"/>
          <p:cNvGrpSpPr/>
          <p:nvPr/>
        </p:nvGrpSpPr>
        <p:grpSpPr>
          <a:xfrm rot="11188297">
            <a:off x="6511785" y="3878729"/>
            <a:ext cx="2646220" cy="2320638"/>
            <a:chOff x="3750412" y="2687780"/>
            <a:chExt cx="2646220" cy="2320638"/>
          </a:xfrm>
        </p:grpSpPr>
        <p:sp>
          <p:nvSpPr>
            <p:cNvPr id="26" name="Arc 25"/>
            <p:cNvSpPr/>
            <p:nvPr/>
          </p:nvSpPr>
          <p:spPr>
            <a:xfrm rot="1642944">
              <a:off x="3750412" y="2919846"/>
              <a:ext cx="2088572" cy="2088572"/>
            </a:xfrm>
            <a:prstGeom prst="arc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c 26"/>
            <p:cNvSpPr/>
            <p:nvPr/>
          </p:nvSpPr>
          <p:spPr>
            <a:xfrm rot="1642944">
              <a:off x="4027504" y="2781298"/>
              <a:ext cx="2088572" cy="2088572"/>
            </a:xfrm>
            <a:prstGeom prst="arc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c 27"/>
            <p:cNvSpPr/>
            <p:nvPr/>
          </p:nvSpPr>
          <p:spPr>
            <a:xfrm rot="1642944">
              <a:off x="4308060" y="2687780"/>
              <a:ext cx="2088572" cy="2088572"/>
            </a:xfrm>
            <a:prstGeom prst="arc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137110" y="4251264"/>
            <a:ext cx="2646220" cy="2320638"/>
            <a:chOff x="3750412" y="2687780"/>
            <a:chExt cx="2646220" cy="2320638"/>
          </a:xfrm>
        </p:grpSpPr>
        <p:sp>
          <p:nvSpPr>
            <p:cNvPr id="30" name="Arc 29"/>
            <p:cNvSpPr/>
            <p:nvPr/>
          </p:nvSpPr>
          <p:spPr>
            <a:xfrm rot="1642944">
              <a:off x="3750412" y="2919846"/>
              <a:ext cx="2088572" cy="2088572"/>
            </a:xfrm>
            <a:prstGeom prst="arc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c 30"/>
            <p:cNvSpPr/>
            <p:nvPr/>
          </p:nvSpPr>
          <p:spPr>
            <a:xfrm rot="1642944">
              <a:off x="4027504" y="2781298"/>
              <a:ext cx="2088572" cy="2088572"/>
            </a:xfrm>
            <a:prstGeom prst="arc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Arc 31"/>
            <p:cNvSpPr/>
            <p:nvPr/>
          </p:nvSpPr>
          <p:spPr>
            <a:xfrm rot="1642944">
              <a:off x="4308060" y="2687780"/>
              <a:ext cx="2088572" cy="2088572"/>
            </a:xfrm>
            <a:prstGeom prst="arc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3063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3"/>
          <p:cNvSpPr txBox="1">
            <a:spLocks/>
          </p:cNvSpPr>
          <p:nvPr/>
        </p:nvSpPr>
        <p:spPr>
          <a:xfrm>
            <a:off x="0" y="1755921"/>
            <a:ext cx="12192000" cy="2722561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3900" dirty="0" smtClean="0"/>
              <a:t>API</a:t>
            </a:r>
            <a:endParaRPr lang="en-US" sz="23900" dirty="0"/>
          </a:p>
        </p:txBody>
      </p:sp>
      <p:sp>
        <p:nvSpPr>
          <p:cNvPr id="15" name="Title 3"/>
          <p:cNvSpPr>
            <a:spLocks noGrp="1"/>
          </p:cNvSpPr>
          <p:nvPr>
            <p:ph type="title"/>
          </p:nvPr>
        </p:nvSpPr>
        <p:spPr>
          <a:xfrm>
            <a:off x="124178" y="4197784"/>
            <a:ext cx="11793166" cy="757131"/>
          </a:xfrm>
        </p:spPr>
        <p:txBody>
          <a:bodyPr/>
          <a:lstStyle/>
          <a:p>
            <a:pPr algn="ctr"/>
            <a:r>
              <a:rPr lang="en-US" dirty="0" smtClean="0"/>
              <a:t>Application Programming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086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711199" y="5349765"/>
            <a:ext cx="11034500" cy="757131"/>
          </a:xfrm>
        </p:spPr>
        <p:txBody>
          <a:bodyPr/>
          <a:lstStyle/>
          <a:p>
            <a:pPr algn="ctr"/>
            <a:r>
              <a:rPr lang="en-US" b="1" dirty="0"/>
              <a:t>S</a:t>
            </a:r>
            <a:r>
              <a:rPr lang="en-US" b="1" dirty="0" smtClean="0"/>
              <a:t>erialization</a:t>
            </a:r>
            <a:endParaRPr lang="en-US" b="1" dirty="0"/>
          </a:p>
        </p:txBody>
      </p:sp>
      <p:pic>
        <p:nvPicPr>
          <p:cNvPr id="7170" name="Picture 2" descr="http://www.gmmarketing.co.uk/wp-content/uploads/2013/01/cereal-tow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464" y="221366"/>
            <a:ext cx="7216070" cy="508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98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3307643" y="203199"/>
            <a:ext cx="2212623" cy="733385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/>
              <a:t>XML</a:t>
            </a:r>
            <a:endParaRPr lang="en-US" b="1" dirty="0"/>
          </a:p>
        </p:txBody>
      </p:sp>
      <p:pic>
        <p:nvPicPr>
          <p:cNvPr id="8194" name="Picture 2" descr="http://www.oxygenxml.com/img/convert-xml-to-json_b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289" y="1049667"/>
            <a:ext cx="7753350" cy="502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7275687" y="203001"/>
            <a:ext cx="2212623" cy="733385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b="1" dirty="0" smtClean="0"/>
              <a:t>JSON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2059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Device API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027" y="4131231"/>
            <a:ext cx="1591895" cy="159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val Callout 19"/>
          <p:cNvSpPr/>
          <p:nvPr/>
        </p:nvSpPr>
        <p:spPr>
          <a:xfrm>
            <a:off x="6570133" y="0"/>
            <a:ext cx="5483578" cy="3143956"/>
          </a:xfrm>
          <a:prstGeom prst="wedgeEllipseCallout">
            <a:avLst>
              <a:gd name="adj1" fmla="val -4309"/>
              <a:gd name="adj2" fmla="val 7857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218" name="Picture 2" descr="http://www.host-shopper.com/assets/images/sample-python-cod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386" y="270933"/>
            <a:ext cx="3359040" cy="250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Device API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408" y="4323142"/>
            <a:ext cx="1591895" cy="159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Oval Callout 21"/>
          <p:cNvSpPr/>
          <p:nvPr/>
        </p:nvSpPr>
        <p:spPr>
          <a:xfrm>
            <a:off x="85181" y="158044"/>
            <a:ext cx="5483578" cy="3143956"/>
          </a:xfrm>
          <a:prstGeom prst="wedgeEllipseCallout">
            <a:avLst>
              <a:gd name="adj1" fmla="val 6808"/>
              <a:gd name="adj2" fmla="val 78218"/>
            </a:avLst>
          </a:prstGeom>
          <a:solidFill>
            <a:schemeClr val="bg2">
              <a:lumMod val="9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220" name="Picture 4" descr="http://people.csail.mit.edu/dsm/MapJAX/img9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346"/>
          <a:stretch/>
        </p:blipFill>
        <p:spPr bwMode="auto">
          <a:xfrm>
            <a:off x="939631" y="846667"/>
            <a:ext cx="3977553" cy="20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itle 3"/>
          <p:cNvSpPr txBox="1">
            <a:spLocks/>
          </p:cNvSpPr>
          <p:nvPr/>
        </p:nvSpPr>
        <p:spPr>
          <a:xfrm>
            <a:off x="4131930" y="2854116"/>
            <a:ext cx="3984978" cy="1633683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9600" dirty="0" smtClean="0"/>
              <a:t>JSON</a:t>
            </a:r>
            <a:endParaRPr lang="en-US" sz="9600" dirty="0"/>
          </a:p>
        </p:txBody>
      </p:sp>
      <p:grpSp>
        <p:nvGrpSpPr>
          <p:cNvPr id="25" name="Group 24"/>
          <p:cNvGrpSpPr/>
          <p:nvPr/>
        </p:nvGrpSpPr>
        <p:grpSpPr>
          <a:xfrm rot="11188297">
            <a:off x="6511785" y="3878729"/>
            <a:ext cx="2646220" cy="2320638"/>
            <a:chOff x="3750412" y="2687780"/>
            <a:chExt cx="2646220" cy="2320638"/>
          </a:xfrm>
        </p:grpSpPr>
        <p:sp>
          <p:nvSpPr>
            <p:cNvPr id="26" name="Arc 25"/>
            <p:cNvSpPr/>
            <p:nvPr/>
          </p:nvSpPr>
          <p:spPr>
            <a:xfrm rot="1642944">
              <a:off x="3750412" y="2919846"/>
              <a:ext cx="2088572" cy="2088572"/>
            </a:xfrm>
            <a:prstGeom prst="arc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c 26"/>
            <p:cNvSpPr/>
            <p:nvPr/>
          </p:nvSpPr>
          <p:spPr>
            <a:xfrm rot="1642944">
              <a:off x="4027504" y="2781298"/>
              <a:ext cx="2088572" cy="2088572"/>
            </a:xfrm>
            <a:prstGeom prst="arc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c 27"/>
            <p:cNvSpPr/>
            <p:nvPr/>
          </p:nvSpPr>
          <p:spPr>
            <a:xfrm rot="1642944">
              <a:off x="4308060" y="2687780"/>
              <a:ext cx="2088572" cy="2088572"/>
            </a:xfrm>
            <a:prstGeom prst="arc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137110" y="4251264"/>
            <a:ext cx="2646220" cy="2320638"/>
            <a:chOff x="3750412" y="2687780"/>
            <a:chExt cx="2646220" cy="2320638"/>
          </a:xfrm>
        </p:grpSpPr>
        <p:sp>
          <p:nvSpPr>
            <p:cNvPr id="30" name="Arc 29"/>
            <p:cNvSpPr/>
            <p:nvPr/>
          </p:nvSpPr>
          <p:spPr>
            <a:xfrm rot="1642944">
              <a:off x="3750412" y="2919846"/>
              <a:ext cx="2088572" cy="2088572"/>
            </a:xfrm>
            <a:prstGeom prst="arc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c 30"/>
            <p:cNvSpPr/>
            <p:nvPr/>
          </p:nvSpPr>
          <p:spPr>
            <a:xfrm rot="1642944">
              <a:off x="4027504" y="2781298"/>
              <a:ext cx="2088572" cy="2088572"/>
            </a:xfrm>
            <a:prstGeom prst="arc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Arc 31"/>
            <p:cNvSpPr/>
            <p:nvPr/>
          </p:nvSpPr>
          <p:spPr>
            <a:xfrm rot="1642944">
              <a:off x="4308060" y="2687780"/>
              <a:ext cx="2088572" cy="2088572"/>
            </a:xfrm>
            <a:prstGeom prst="arc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620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398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0" y="5274073"/>
            <a:ext cx="12192000" cy="1409699"/>
          </a:xfrm>
          <a:prstGeom prst="roundRect">
            <a:avLst>
              <a:gd name="adj" fmla="val 0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697410" y="2851727"/>
            <a:ext cx="6704368" cy="115454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b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16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DEMO</a:t>
            </a:r>
            <a:endParaRPr lang="en-US" sz="1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-73285" y="1858798"/>
            <a:ext cx="4380088" cy="223199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19900" b="1" spc="-300" dirty="0" smtClean="0">
                <a:solidFill>
                  <a:schemeClr val="bg1"/>
                </a:solidFill>
              </a:rPr>
              <a:t>&lt;/&gt;</a:t>
            </a:r>
            <a:endParaRPr lang="en-US" sz="19900" b="1" spc="-300" dirty="0">
              <a:solidFill>
                <a:schemeClr val="bg1"/>
              </a:solidFill>
            </a:endParaRPr>
          </a:p>
        </p:txBody>
      </p:sp>
      <p:sp>
        <p:nvSpPr>
          <p:cNvPr id="13" name="Title 3"/>
          <p:cNvSpPr>
            <a:spLocks noGrp="1"/>
          </p:cNvSpPr>
          <p:nvPr>
            <p:ph type="title"/>
          </p:nvPr>
        </p:nvSpPr>
        <p:spPr>
          <a:xfrm>
            <a:off x="199231" y="5635029"/>
            <a:ext cx="11793538" cy="75723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Weather App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7564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3"/>
          <p:cNvSpPr txBox="1">
            <a:spLocks/>
          </p:cNvSpPr>
          <p:nvPr/>
        </p:nvSpPr>
        <p:spPr>
          <a:xfrm>
            <a:off x="0" y="1541433"/>
            <a:ext cx="12192000" cy="2722561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16600" dirty="0" smtClean="0"/>
              <a:t>API Patterns</a:t>
            </a:r>
            <a:endParaRPr lang="en-US" sz="16600" dirty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987778" y="3885428"/>
            <a:ext cx="11034500" cy="757131"/>
          </a:xfrm>
        </p:spPr>
        <p:txBody>
          <a:bodyPr/>
          <a:lstStyle/>
          <a:p>
            <a:pPr algn="ctr"/>
            <a:r>
              <a:rPr lang="en-US" dirty="0" smtClean="0"/>
              <a:t>Polling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575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3"/>
          <p:cNvSpPr>
            <a:spLocks noGrp="1"/>
          </p:cNvSpPr>
          <p:nvPr>
            <p:ph type="title"/>
          </p:nvPr>
        </p:nvSpPr>
        <p:spPr>
          <a:xfrm>
            <a:off x="321734" y="166111"/>
            <a:ext cx="11034500" cy="757131"/>
          </a:xfrm>
        </p:spPr>
        <p:txBody>
          <a:bodyPr/>
          <a:lstStyle/>
          <a:p>
            <a:r>
              <a:rPr lang="en-US" dirty="0" smtClean="0"/>
              <a:t>API Pattern: Polling</a:t>
            </a:r>
            <a:endParaRPr lang="en-US" dirty="0"/>
          </a:p>
        </p:txBody>
      </p:sp>
      <p:pic>
        <p:nvPicPr>
          <p:cNvPr id="1026" name="Picture 2" descr="Device API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38" y="1797627"/>
            <a:ext cx="35814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loud API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834" y="1797627"/>
            <a:ext cx="35814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4560711" y="2991556"/>
            <a:ext cx="292382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4350038" y="2111146"/>
            <a:ext cx="1926584" cy="634871"/>
            <a:chOff x="4350038" y="923242"/>
            <a:chExt cx="2016895" cy="874385"/>
          </a:xfrm>
        </p:grpSpPr>
        <p:sp>
          <p:nvSpPr>
            <p:cNvPr id="12" name="Oval Callout 11"/>
            <p:cNvSpPr/>
            <p:nvPr/>
          </p:nvSpPr>
          <p:spPr>
            <a:xfrm>
              <a:off x="4350038" y="923242"/>
              <a:ext cx="2016895" cy="874385"/>
            </a:xfrm>
            <a:prstGeom prst="wedgeEllipseCallou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574039" y="1175768"/>
              <a:ext cx="15688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Any new data?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 flipH="1">
            <a:off x="5736056" y="3850612"/>
            <a:ext cx="1926584" cy="634871"/>
            <a:chOff x="4350038" y="923242"/>
            <a:chExt cx="2016895" cy="874385"/>
          </a:xfrm>
        </p:grpSpPr>
        <p:sp>
          <p:nvSpPr>
            <p:cNvPr id="22" name="Oval Callout 21"/>
            <p:cNvSpPr/>
            <p:nvPr/>
          </p:nvSpPr>
          <p:spPr>
            <a:xfrm>
              <a:off x="4350038" y="923242"/>
              <a:ext cx="2016895" cy="874385"/>
            </a:xfrm>
            <a:prstGeom prst="wedgeEllipseCallou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531218" y="1175766"/>
              <a:ext cx="1611710" cy="508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/>
                <a:t>Nope</a:t>
              </a:r>
              <a:endParaRPr lang="en-US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4626623" y="4713111"/>
            <a:ext cx="292382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16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3"/>
          <p:cNvSpPr>
            <a:spLocks noGrp="1"/>
          </p:cNvSpPr>
          <p:nvPr>
            <p:ph type="title"/>
          </p:nvPr>
        </p:nvSpPr>
        <p:spPr>
          <a:xfrm>
            <a:off x="321734" y="166111"/>
            <a:ext cx="11034500" cy="757131"/>
          </a:xfrm>
        </p:spPr>
        <p:txBody>
          <a:bodyPr/>
          <a:lstStyle/>
          <a:p>
            <a:r>
              <a:rPr lang="en-US" dirty="0" smtClean="0"/>
              <a:t>API Pattern: Polling</a:t>
            </a:r>
            <a:endParaRPr lang="en-US" dirty="0"/>
          </a:p>
        </p:txBody>
      </p:sp>
      <p:pic>
        <p:nvPicPr>
          <p:cNvPr id="1026" name="Picture 2" descr="Device API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38" y="1797627"/>
            <a:ext cx="35814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loud API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834" y="1797627"/>
            <a:ext cx="35814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4560711" y="2991556"/>
            <a:ext cx="292382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4350037" y="2111146"/>
            <a:ext cx="1926583" cy="634871"/>
            <a:chOff x="4350038" y="923242"/>
            <a:chExt cx="2016895" cy="874385"/>
          </a:xfrm>
        </p:grpSpPr>
        <p:sp>
          <p:nvSpPr>
            <p:cNvPr id="12" name="Oval Callout 11"/>
            <p:cNvSpPr/>
            <p:nvPr/>
          </p:nvSpPr>
          <p:spPr>
            <a:xfrm>
              <a:off x="4350038" y="923242"/>
              <a:ext cx="2016895" cy="874385"/>
            </a:xfrm>
            <a:prstGeom prst="wedgeEllipseCallou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420403" y="1144672"/>
              <a:ext cx="1872945" cy="5086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How about now?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 flipH="1">
            <a:off x="5736056" y="3850612"/>
            <a:ext cx="1926584" cy="634871"/>
            <a:chOff x="4350038" y="923242"/>
            <a:chExt cx="2016895" cy="874385"/>
          </a:xfrm>
        </p:grpSpPr>
        <p:sp>
          <p:nvSpPr>
            <p:cNvPr id="22" name="Oval Callout 21"/>
            <p:cNvSpPr/>
            <p:nvPr/>
          </p:nvSpPr>
          <p:spPr>
            <a:xfrm>
              <a:off x="4350038" y="923242"/>
              <a:ext cx="2016895" cy="874385"/>
            </a:xfrm>
            <a:prstGeom prst="wedgeEllipseCallou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531218" y="1175766"/>
              <a:ext cx="1611710" cy="508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err="1" smtClean="0"/>
                <a:t>Ahh</a:t>
              </a:r>
              <a:r>
                <a:rPr lang="en-US" dirty="0" smtClean="0"/>
                <a:t> ..Nope</a:t>
              </a:r>
              <a:endParaRPr lang="en-US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4626623" y="4713111"/>
            <a:ext cx="292382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24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3"/>
          <p:cNvSpPr>
            <a:spLocks noGrp="1"/>
          </p:cNvSpPr>
          <p:nvPr>
            <p:ph type="title"/>
          </p:nvPr>
        </p:nvSpPr>
        <p:spPr>
          <a:xfrm>
            <a:off x="321734" y="166111"/>
            <a:ext cx="11034500" cy="757131"/>
          </a:xfrm>
        </p:spPr>
        <p:txBody>
          <a:bodyPr/>
          <a:lstStyle/>
          <a:p>
            <a:r>
              <a:rPr lang="en-US" dirty="0" smtClean="0"/>
              <a:t>API Pattern: Polling</a:t>
            </a:r>
            <a:endParaRPr lang="en-US" dirty="0"/>
          </a:p>
        </p:txBody>
      </p:sp>
      <p:pic>
        <p:nvPicPr>
          <p:cNvPr id="1026" name="Picture 2" descr="Device API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38" y="1797627"/>
            <a:ext cx="35814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loud API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834" y="1797627"/>
            <a:ext cx="35814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4560711" y="2991556"/>
            <a:ext cx="292382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4350037" y="2111146"/>
            <a:ext cx="1926583" cy="634871"/>
            <a:chOff x="4350038" y="923242"/>
            <a:chExt cx="2016895" cy="874385"/>
          </a:xfrm>
        </p:grpSpPr>
        <p:sp>
          <p:nvSpPr>
            <p:cNvPr id="12" name="Oval Callout 11"/>
            <p:cNvSpPr/>
            <p:nvPr/>
          </p:nvSpPr>
          <p:spPr>
            <a:xfrm>
              <a:off x="4350038" y="923242"/>
              <a:ext cx="2016895" cy="874385"/>
            </a:xfrm>
            <a:prstGeom prst="wedgeEllipseCallou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420403" y="1144672"/>
              <a:ext cx="761275" cy="5086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Now?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 flipH="1">
            <a:off x="5736056" y="3850612"/>
            <a:ext cx="1926584" cy="634871"/>
            <a:chOff x="4350038" y="923242"/>
            <a:chExt cx="2016895" cy="874385"/>
          </a:xfrm>
        </p:grpSpPr>
        <p:sp>
          <p:nvSpPr>
            <p:cNvPr id="22" name="Oval Callout 21"/>
            <p:cNvSpPr/>
            <p:nvPr/>
          </p:nvSpPr>
          <p:spPr>
            <a:xfrm>
              <a:off x="4350038" y="923242"/>
              <a:ext cx="2016895" cy="874385"/>
            </a:xfrm>
            <a:prstGeom prst="wedgeEllipseCallou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531218" y="1175766"/>
              <a:ext cx="1611710" cy="508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/>
                <a:t>No!</a:t>
              </a:r>
              <a:endParaRPr lang="en-US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4626623" y="4713111"/>
            <a:ext cx="292382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69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3"/>
          <p:cNvSpPr>
            <a:spLocks noGrp="1"/>
          </p:cNvSpPr>
          <p:nvPr>
            <p:ph type="title"/>
          </p:nvPr>
        </p:nvSpPr>
        <p:spPr>
          <a:xfrm>
            <a:off x="321734" y="166111"/>
            <a:ext cx="11034500" cy="757131"/>
          </a:xfrm>
        </p:spPr>
        <p:txBody>
          <a:bodyPr/>
          <a:lstStyle/>
          <a:p>
            <a:r>
              <a:rPr lang="en-US" dirty="0" smtClean="0"/>
              <a:t>API Pattern: Polling</a:t>
            </a:r>
            <a:endParaRPr lang="en-US" dirty="0"/>
          </a:p>
        </p:txBody>
      </p:sp>
      <p:pic>
        <p:nvPicPr>
          <p:cNvPr id="1026" name="Picture 2" descr="Device API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38" y="1797627"/>
            <a:ext cx="35814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loud API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834" y="1797627"/>
            <a:ext cx="35814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4560711" y="2991556"/>
            <a:ext cx="292382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4350039" y="1670755"/>
            <a:ext cx="2542586" cy="1037783"/>
            <a:chOff x="4350038" y="923242"/>
            <a:chExt cx="2016895" cy="874385"/>
          </a:xfrm>
        </p:grpSpPr>
        <p:sp>
          <p:nvSpPr>
            <p:cNvPr id="12" name="Oval Callout 11"/>
            <p:cNvSpPr/>
            <p:nvPr/>
          </p:nvSpPr>
          <p:spPr>
            <a:xfrm>
              <a:off x="4350038" y="923242"/>
              <a:ext cx="2016895" cy="874385"/>
            </a:xfrm>
            <a:prstGeom prst="wedgeEllipseCallou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448728" y="1076668"/>
              <a:ext cx="1809248" cy="5445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Sorry to bother you … </a:t>
              </a:r>
              <a:br>
                <a:rPr lang="en-US" dirty="0" smtClean="0"/>
              </a:br>
              <a:r>
                <a:rPr lang="en-US" dirty="0" smtClean="0"/>
                <a:t>but how about now?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 flipH="1">
            <a:off x="6186310" y="3850612"/>
            <a:ext cx="1476329" cy="646331"/>
            <a:chOff x="4350038" y="923242"/>
            <a:chExt cx="2016895" cy="890168"/>
          </a:xfrm>
        </p:grpSpPr>
        <p:sp>
          <p:nvSpPr>
            <p:cNvPr id="22" name="Oval Callout 21"/>
            <p:cNvSpPr/>
            <p:nvPr/>
          </p:nvSpPr>
          <p:spPr>
            <a:xfrm>
              <a:off x="4350038" y="923242"/>
              <a:ext cx="2016895" cy="874385"/>
            </a:xfrm>
            <a:prstGeom prst="wedgeEllipseCallou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531218" y="923242"/>
              <a:ext cx="1742532" cy="890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/>
                <a:t>Man! </a:t>
              </a:r>
              <a:r>
                <a:rPr lang="en-US" dirty="0" smtClean="0"/>
                <a:t>… really!? </a:t>
              </a:r>
              <a:endParaRPr lang="en-US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4626623" y="4713111"/>
            <a:ext cx="292382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5224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3"/>
          <p:cNvSpPr txBox="1">
            <a:spLocks/>
          </p:cNvSpPr>
          <p:nvPr/>
        </p:nvSpPr>
        <p:spPr>
          <a:xfrm>
            <a:off x="0" y="1541433"/>
            <a:ext cx="12192000" cy="2722561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16600" dirty="0" smtClean="0"/>
              <a:t>API Patterns</a:t>
            </a:r>
            <a:endParaRPr lang="en-US" sz="16600" dirty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987778" y="3885428"/>
            <a:ext cx="11034500" cy="757131"/>
          </a:xfrm>
        </p:spPr>
        <p:txBody>
          <a:bodyPr/>
          <a:lstStyle/>
          <a:p>
            <a:pPr algn="ctr"/>
            <a:r>
              <a:rPr lang="en-US" dirty="0" err="1" smtClean="0"/>
              <a:t>Webhook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77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398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99" y="1036214"/>
            <a:ext cx="3553720" cy="2944511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/>
        </p:nvSpPr>
        <p:spPr>
          <a:xfrm>
            <a:off x="0" y="5274073"/>
            <a:ext cx="12192000" cy="1409699"/>
          </a:xfrm>
          <a:prstGeom prst="roundRect">
            <a:avLst>
              <a:gd name="adj" fmla="val 0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39899" y="5340501"/>
            <a:ext cx="10058400" cy="115454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62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b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dirty="0" smtClean="0">
                <a:solidFill>
                  <a:prstClr val="white"/>
                </a:solidFill>
              </a:rPr>
              <a:t>Application Programming Interface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233518" y="712638"/>
            <a:ext cx="764003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sz="2400" dirty="0">
                <a:solidFill>
                  <a:srgbClr val="252525"/>
                </a:solidFill>
                <a:latin typeface="Arial" panose="020B0604020202020204" pitchFamily="34" charset="0"/>
              </a:rPr>
              <a:t>An API expresses a software component in terms of its </a:t>
            </a:r>
            <a:r>
              <a:rPr lang="en-US" sz="2400" b="1" dirty="0">
                <a:solidFill>
                  <a:srgbClr val="252525"/>
                </a:solidFill>
                <a:latin typeface="Arial" panose="020B0604020202020204" pitchFamily="34" charset="0"/>
              </a:rPr>
              <a:t>operations</a:t>
            </a:r>
            <a:r>
              <a:rPr lang="en-US" sz="2400" dirty="0">
                <a:solidFill>
                  <a:srgbClr val="252525"/>
                </a:solidFill>
                <a:latin typeface="Arial" panose="020B0604020202020204" pitchFamily="34" charset="0"/>
              </a:rPr>
              <a:t>, </a:t>
            </a:r>
            <a:r>
              <a:rPr lang="en-US" sz="2400" b="1" dirty="0">
                <a:solidFill>
                  <a:srgbClr val="252525"/>
                </a:solidFill>
                <a:latin typeface="Arial" panose="020B0604020202020204" pitchFamily="34" charset="0"/>
              </a:rPr>
              <a:t>inputs</a:t>
            </a:r>
            <a:r>
              <a:rPr lang="en-US" sz="2400" dirty="0">
                <a:solidFill>
                  <a:srgbClr val="252525"/>
                </a:solidFill>
                <a:latin typeface="Arial" panose="020B0604020202020204" pitchFamily="34" charset="0"/>
              </a:rPr>
              <a:t>, </a:t>
            </a:r>
            <a:r>
              <a:rPr lang="en-US" sz="2400" b="1" dirty="0">
                <a:solidFill>
                  <a:srgbClr val="252525"/>
                </a:solidFill>
                <a:latin typeface="Arial" panose="020B0604020202020204" pitchFamily="34" charset="0"/>
              </a:rPr>
              <a:t>outputs</a:t>
            </a:r>
            <a:r>
              <a:rPr lang="en-US" sz="2400" dirty="0">
                <a:solidFill>
                  <a:srgbClr val="252525"/>
                </a:solidFill>
                <a:latin typeface="Arial" panose="020B0604020202020204" pitchFamily="34" charset="0"/>
              </a:rPr>
              <a:t>, and underlying types.</a:t>
            </a:r>
          </a:p>
          <a:p>
            <a:pPr defTabSz="457200"/>
            <a:endParaRPr lang="en-US" sz="24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 defTabSz="457200"/>
            <a:r>
              <a:rPr lang="en-US" sz="2400" dirty="0">
                <a:solidFill>
                  <a:srgbClr val="252525"/>
                </a:solidFill>
                <a:latin typeface="Arial" panose="020B0604020202020204" pitchFamily="34" charset="0"/>
              </a:rPr>
              <a:t>An API defines functionalities that are </a:t>
            </a:r>
            <a:r>
              <a:rPr lang="en-US" sz="2400" b="1" dirty="0">
                <a:solidFill>
                  <a:srgbClr val="252525"/>
                </a:solidFill>
                <a:latin typeface="Arial" panose="020B0604020202020204" pitchFamily="34" charset="0"/>
              </a:rPr>
              <a:t>independent</a:t>
            </a:r>
            <a:r>
              <a:rPr lang="en-US" sz="2400" dirty="0">
                <a:solidFill>
                  <a:srgbClr val="252525"/>
                </a:solidFill>
                <a:latin typeface="Arial" panose="020B0604020202020204" pitchFamily="34" charset="0"/>
              </a:rPr>
              <a:t> of their respective implementations, which allows definitions and implementations to vary </a:t>
            </a:r>
            <a:r>
              <a:rPr lang="en-US" sz="2400" b="1" dirty="0">
                <a:solidFill>
                  <a:srgbClr val="252525"/>
                </a:solidFill>
                <a:latin typeface="Arial" panose="020B0604020202020204" pitchFamily="34" charset="0"/>
              </a:rPr>
              <a:t>without compromising each other. </a:t>
            </a:r>
          </a:p>
          <a:p>
            <a:pPr defTabSz="457200"/>
            <a:endParaRPr lang="en-US" sz="24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 defTabSz="457200"/>
            <a:r>
              <a:rPr lang="en-US" sz="2400" dirty="0">
                <a:solidFill>
                  <a:srgbClr val="252525"/>
                </a:solidFill>
                <a:latin typeface="Arial" panose="020B0604020202020204" pitchFamily="34" charset="0"/>
              </a:rPr>
              <a:t>A good API makes it easier to develop a program by providing all the building blocks. </a:t>
            </a:r>
            <a:r>
              <a:rPr lang="en-US" sz="2400" b="1" dirty="0">
                <a:solidFill>
                  <a:srgbClr val="252525"/>
                </a:solidFill>
                <a:latin typeface="Arial" panose="020B0604020202020204" pitchFamily="34" charset="0"/>
              </a:rPr>
              <a:t>A programmer then puts the blocks together.</a:t>
            </a:r>
          </a:p>
          <a:p>
            <a:pPr algn="r" defTabSz="457200"/>
            <a:r>
              <a:rPr lang="en-US" sz="2400" i="1" dirty="0">
                <a:solidFill>
                  <a:srgbClr val="252525"/>
                </a:solidFill>
                <a:latin typeface="Arial" panose="020B0604020202020204" pitchFamily="34" charset="0"/>
              </a:rPr>
              <a:t>- </a:t>
            </a:r>
            <a:r>
              <a:rPr lang="en-US" sz="2400" i="1" dirty="0" err="1">
                <a:solidFill>
                  <a:srgbClr val="252525"/>
                </a:solidFill>
                <a:latin typeface="Arial" panose="020B0604020202020204" pitchFamily="34" charset="0"/>
              </a:rPr>
              <a:t>wikipedia</a:t>
            </a:r>
            <a:endParaRPr lang="en-US" sz="2400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24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3"/>
          <p:cNvSpPr>
            <a:spLocks noGrp="1"/>
          </p:cNvSpPr>
          <p:nvPr>
            <p:ph type="title"/>
          </p:nvPr>
        </p:nvSpPr>
        <p:spPr>
          <a:xfrm>
            <a:off x="321734" y="166111"/>
            <a:ext cx="11034500" cy="757131"/>
          </a:xfrm>
        </p:spPr>
        <p:txBody>
          <a:bodyPr/>
          <a:lstStyle/>
          <a:p>
            <a:r>
              <a:rPr lang="en-US" dirty="0" smtClean="0"/>
              <a:t>API Pattern: </a:t>
            </a:r>
            <a:r>
              <a:rPr lang="en-US" dirty="0" err="1" smtClean="0"/>
              <a:t>Webhook</a:t>
            </a:r>
            <a:endParaRPr lang="en-US" dirty="0"/>
          </a:p>
        </p:txBody>
      </p:sp>
      <p:pic>
        <p:nvPicPr>
          <p:cNvPr id="1026" name="Picture 2" descr="Device API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38" y="1797627"/>
            <a:ext cx="35814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loud API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834" y="1797627"/>
            <a:ext cx="35814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4560711" y="2991556"/>
            <a:ext cx="292382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4350032" y="1670755"/>
            <a:ext cx="2542584" cy="1060271"/>
            <a:chOff x="4350038" y="923242"/>
            <a:chExt cx="2016895" cy="893332"/>
          </a:xfrm>
        </p:grpSpPr>
        <p:sp>
          <p:nvSpPr>
            <p:cNvPr id="12" name="Oval Callout 11"/>
            <p:cNvSpPr/>
            <p:nvPr/>
          </p:nvSpPr>
          <p:spPr>
            <a:xfrm>
              <a:off x="4350038" y="923242"/>
              <a:ext cx="2016895" cy="874385"/>
            </a:xfrm>
            <a:prstGeom prst="wedgeEllipseCallou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457683" y="1038622"/>
              <a:ext cx="1855178" cy="7779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Hey let me know when</a:t>
              </a:r>
              <a:br>
                <a:rPr lang="en-US" dirty="0" smtClean="0"/>
              </a:br>
              <a:r>
                <a:rPr lang="en-US" dirty="0" smtClean="0"/>
                <a:t>you get some data</a:t>
              </a:r>
            </a:p>
            <a:p>
              <a:r>
                <a:rPr lang="en-US" dirty="0" smtClean="0"/>
                <a:t>	for me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 flipH="1">
            <a:off x="6186310" y="3161986"/>
            <a:ext cx="1476329" cy="691316"/>
            <a:chOff x="4350038" y="845502"/>
            <a:chExt cx="2016895" cy="952125"/>
          </a:xfrm>
        </p:grpSpPr>
        <p:sp>
          <p:nvSpPr>
            <p:cNvPr id="22" name="Oval Callout 21"/>
            <p:cNvSpPr/>
            <p:nvPr/>
          </p:nvSpPr>
          <p:spPr>
            <a:xfrm>
              <a:off x="4350038" y="923242"/>
              <a:ext cx="2016895" cy="874385"/>
            </a:xfrm>
            <a:prstGeom prst="wedgeEllipseCallou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685446" y="845502"/>
              <a:ext cx="1558110" cy="890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/>
                <a:t>Sounds Good!</a:t>
              </a:r>
              <a:endParaRPr lang="en-US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4626623" y="4080931"/>
            <a:ext cx="292382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 flipH="1">
            <a:off x="6267432" y="4308561"/>
            <a:ext cx="1476329" cy="691316"/>
            <a:chOff x="4350038" y="845502"/>
            <a:chExt cx="2016895" cy="952125"/>
          </a:xfrm>
        </p:grpSpPr>
        <p:sp>
          <p:nvSpPr>
            <p:cNvPr id="14" name="Oval Callout 13"/>
            <p:cNvSpPr/>
            <p:nvPr/>
          </p:nvSpPr>
          <p:spPr>
            <a:xfrm>
              <a:off x="4350038" y="923242"/>
              <a:ext cx="2016895" cy="874385"/>
            </a:xfrm>
            <a:prstGeom prst="wedgeEllipseCallou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85446" y="845502"/>
              <a:ext cx="1558110" cy="890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err="1" smtClean="0"/>
                <a:t>Yo</a:t>
              </a:r>
              <a:r>
                <a:rPr lang="en-US" dirty="0" smtClean="0"/>
                <a:t> … Check it!</a:t>
              </a:r>
              <a:endParaRPr lang="en-US" dirty="0"/>
            </a:p>
          </p:txBody>
        </p:sp>
      </p:grpSp>
      <p:cxnSp>
        <p:nvCxnSpPr>
          <p:cNvPr id="17" name="Straight Arrow Connector 16"/>
          <p:cNvCxnSpPr/>
          <p:nvPr/>
        </p:nvCxnSpPr>
        <p:spPr>
          <a:xfrm flipH="1">
            <a:off x="4707745" y="5227506"/>
            <a:ext cx="2923823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32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8" descr="http://storage.chrisrisner.com/images/WAMobileServicesblu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374" y="2156060"/>
            <a:ext cx="1191082" cy="1761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https://demo.twilio.com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791" y="2176703"/>
            <a:ext cx="1720262" cy="172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static.iconsplace.com/icons/preview/black/sms-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351" y="2176703"/>
            <a:ext cx="1761548" cy="1761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3744449" y="3285067"/>
            <a:ext cx="103909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189074" y="3270425"/>
            <a:ext cx="103909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4" name="Picture 4" descr="http://azure.microsoft.com/css/images/campaigns/mobile/char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509" y="2569986"/>
            <a:ext cx="7362825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38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0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398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0" y="5274073"/>
            <a:ext cx="12192000" cy="1409699"/>
          </a:xfrm>
          <a:prstGeom prst="roundRect">
            <a:avLst>
              <a:gd name="adj" fmla="val 0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697410" y="2851727"/>
            <a:ext cx="6704368" cy="115454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b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16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DEMO</a:t>
            </a:r>
            <a:endParaRPr lang="en-US" sz="1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-73285" y="1858798"/>
            <a:ext cx="4380088" cy="223199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19900" b="1" spc="-300" dirty="0" smtClean="0">
                <a:solidFill>
                  <a:schemeClr val="bg1"/>
                </a:solidFill>
              </a:rPr>
              <a:t>&lt;/&gt;</a:t>
            </a:r>
            <a:endParaRPr lang="en-US" sz="19900" b="1" spc="-300" dirty="0">
              <a:solidFill>
                <a:schemeClr val="bg1"/>
              </a:solidFill>
            </a:endParaRPr>
          </a:p>
        </p:txBody>
      </p:sp>
      <p:sp>
        <p:nvSpPr>
          <p:cNvPr id="13" name="Title 3"/>
          <p:cNvSpPr>
            <a:spLocks noGrp="1"/>
          </p:cNvSpPr>
          <p:nvPr>
            <p:ph type="title"/>
          </p:nvPr>
        </p:nvSpPr>
        <p:spPr>
          <a:xfrm>
            <a:off x="199231" y="5635029"/>
            <a:ext cx="11793538" cy="75723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Twilio API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1929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3"/>
          <p:cNvSpPr txBox="1">
            <a:spLocks/>
          </p:cNvSpPr>
          <p:nvPr/>
        </p:nvSpPr>
        <p:spPr>
          <a:xfrm>
            <a:off x="0" y="1541433"/>
            <a:ext cx="12192000" cy="2722561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16600" dirty="0" smtClean="0"/>
              <a:t>API Patterns</a:t>
            </a:r>
            <a:endParaRPr lang="en-US" sz="16600" dirty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987778" y="3885428"/>
            <a:ext cx="11034500" cy="757131"/>
          </a:xfrm>
        </p:spPr>
        <p:txBody>
          <a:bodyPr/>
          <a:lstStyle/>
          <a:p>
            <a:pPr algn="ctr"/>
            <a:r>
              <a:rPr lang="en-US" dirty="0" smtClean="0"/>
              <a:t>Streaming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3"/>
          <p:cNvSpPr>
            <a:spLocks noGrp="1"/>
          </p:cNvSpPr>
          <p:nvPr>
            <p:ph type="title"/>
          </p:nvPr>
        </p:nvSpPr>
        <p:spPr>
          <a:xfrm>
            <a:off x="321734" y="166111"/>
            <a:ext cx="11034500" cy="757131"/>
          </a:xfrm>
        </p:spPr>
        <p:txBody>
          <a:bodyPr/>
          <a:lstStyle/>
          <a:p>
            <a:r>
              <a:rPr lang="en-US" dirty="0" smtClean="0"/>
              <a:t>API Pattern: Streaming</a:t>
            </a:r>
            <a:endParaRPr lang="en-US" dirty="0"/>
          </a:p>
        </p:txBody>
      </p:sp>
      <p:pic>
        <p:nvPicPr>
          <p:cNvPr id="1026" name="Picture 2" descr="Device API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38" y="1797627"/>
            <a:ext cx="35814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loud API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834" y="1797627"/>
            <a:ext cx="35814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4560711" y="3793067"/>
            <a:ext cx="2923823" cy="0"/>
          </a:xfrm>
          <a:prstGeom prst="straightConnector1">
            <a:avLst/>
          </a:prstGeom>
          <a:ln w="762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http://i414.photobucket.com/albums/pp225/Reborn-Wisdom/Advertasing/infinityJH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129" y="3333462"/>
            <a:ext cx="1534613" cy="91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42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398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0" y="5274073"/>
            <a:ext cx="12192000" cy="1409699"/>
          </a:xfrm>
          <a:prstGeom prst="roundRect">
            <a:avLst>
              <a:gd name="adj" fmla="val 0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697410" y="2851727"/>
            <a:ext cx="6704368" cy="115454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b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16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DEMO</a:t>
            </a:r>
            <a:endParaRPr lang="en-US" sz="1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-73285" y="1858798"/>
            <a:ext cx="4380088" cy="223199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19900" b="1" spc="-300" dirty="0" smtClean="0">
                <a:solidFill>
                  <a:schemeClr val="bg1"/>
                </a:solidFill>
              </a:rPr>
              <a:t>&lt;/&gt;</a:t>
            </a:r>
            <a:endParaRPr lang="en-US" sz="19900" b="1" spc="-300" dirty="0">
              <a:solidFill>
                <a:schemeClr val="bg1"/>
              </a:solidFill>
            </a:endParaRPr>
          </a:p>
        </p:txBody>
      </p:sp>
      <p:sp>
        <p:nvSpPr>
          <p:cNvPr id="13" name="Title 3"/>
          <p:cNvSpPr>
            <a:spLocks noGrp="1"/>
          </p:cNvSpPr>
          <p:nvPr>
            <p:ph type="title"/>
          </p:nvPr>
        </p:nvSpPr>
        <p:spPr>
          <a:xfrm>
            <a:off x="199231" y="5635029"/>
            <a:ext cx="11793538" cy="75723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Twitter API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0052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3"/>
          <p:cNvSpPr txBox="1">
            <a:spLocks/>
          </p:cNvSpPr>
          <p:nvPr/>
        </p:nvSpPr>
        <p:spPr>
          <a:xfrm>
            <a:off x="0" y="1541433"/>
            <a:ext cx="12192000" cy="2722561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16600" dirty="0" smtClean="0"/>
              <a:t>Questions?</a:t>
            </a:r>
            <a:endParaRPr lang="en-US" sz="16600" dirty="0"/>
          </a:p>
        </p:txBody>
      </p:sp>
    </p:spTree>
    <p:extLst>
      <p:ext uri="{BB962C8B-B14F-4D97-AF65-F5344CB8AC3E}">
        <p14:creationId xmlns:p14="http://schemas.microsoft.com/office/powerpoint/2010/main" val="235444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3"/>
          <p:cNvSpPr>
            <a:spLocks noGrp="1"/>
          </p:cNvSpPr>
          <p:nvPr>
            <p:ph type="title"/>
          </p:nvPr>
        </p:nvSpPr>
        <p:spPr>
          <a:xfrm>
            <a:off x="321734" y="166111"/>
            <a:ext cx="11034500" cy="757131"/>
          </a:xfrm>
        </p:spPr>
        <p:txBody>
          <a:bodyPr/>
          <a:lstStyle/>
          <a:p>
            <a:r>
              <a:rPr lang="en-US" dirty="0" smtClean="0"/>
              <a:t>APIs let applications talk to each other</a:t>
            </a:r>
            <a:endParaRPr lang="en-US" dirty="0"/>
          </a:p>
        </p:txBody>
      </p:sp>
      <p:pic>
        <p:nvPicPr>
          <p:cNvPr id="1026" name="Picture 2" descr="Device API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38" y="1797627"/>
            <a:ext cx="35814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evice API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365" y="1797627"/>
            <a:ext cx="35814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 rot="11188297">
            <a:off x="6066484" y="1713157"/>
            <a:ext cx="2646220" cy="2320638"/>
            <a:chOff x="3750412" y="2687780"/>
            <a:chExt cx="2646220" cy="2320638"/>
          </a:xfrm>
        </p:grpSpPr>
        <p:sp>
          <p:nvSpPr>
            <p:cNvPr id="4" name="Arc 3"/>
            <p:cNvSpPr/>
            <p:nvPr/>
          </p:nvSpPr>
          <p:spPr>
            <a:xfrm rot="1642944">
              <a:off x="3750412" y="2919846"/>
              <a:ext cx="2088572" cy="2088572"/>
            </a:xfrm>
            <a:prstGeom prst="arc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c 9"/>
            <p:cNvSpPr/>
            <p:nvPr/>
          </p:nvSpPr>
          <p:spPr>
            <a:xfrm rot="1642944">
              <a:off x="4027504" y="2781298"/>
              <a:ext cx="2088572" cy="2088572"/>
            </a:xfrm>
            <a:prstGeom prst="arc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c 10"/>
            <p:cNvSpPr/>
            <p:nvPr/>
          </p:nvSpPr>
          <p:spPr>
            <a:xfrm rot="1642944">
              <a:off x="4308060" y="2687780"/>
              <a:ext cx="2088572" cy="2088572"/>
            </a:xfrm>
            <a:prstGeom prst="arc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026928" y="3307311"/>
            <a:ext cx="2646220" cy="2320638"/>
            <a:chOff x="3750412" y="2687780"/>
            <a:chExt cx="2646220" cy="2320638"/>
          </a:xfrm>
        </p:grpSpPr>
        <p:sp>
          <p:nvSpPr>
            <p:cNvPr id="14" name="Arc 13"/>
            <p:cNvSpPr/>
            <p:nvPr/>
          </p:nvSpPr>
          <p:spPr>
            <a:xfrm rot="1642944">
              <a:off x="3750412" y="2919846"/>
              <a:ext cx="2088572" cy="2088572"/>
            </a:xfrm>
            <a:prstGeom prst="arc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c 15"/>
            <p:cNvSpPr/>
            <p:nvPr/>
          </p:nvSpPr>
          <p:spPr>
            <a:xfrm rot="1642944">
              <a:off x="4027504" y="2781298"/>
              <a:ext cx="2088572" cy="2088572"/>
            </a:xfrm>
            <a:prstGeom prst="arc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/>
            <p:cNvSpPr/>
            <p:nvPr/>
          </p:nvSpPr>
          <p:spPr>
            <a:xfrm rot="1642944">
              <a:off x="4308060" y="2687780"/>
              <a:ext cx="2088572" cy="2088572"/>
            </a:xfrm>
            <a:prstGeom prst="arc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2" descr="Cloud API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739" y="1797627"/>
            <a:ext cx="35814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82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3"/>
          <p:cNvSpPr>
            <a:spLocks noGrp="1"/>
          </p:cNvSpPr>
          <p:nvPr>
            <p:ph type="title"/>
          </p:nvPr>
        </p:nvSpPr>
        <p:spPr>
          <a:xfrm>
            <a:off x="321734" y="166111"/>
            <a:ext cx="11034500" cy="757131"/>
          </a:xfrm>
        </p:spPr>
        <p:txBody>
          <a:bodyPr/>
          <a:lstStyle/>
          <a:p>
            <a:r>
              <a:rPr lang="en-US" dirty="0" smtClean="0"/>
              <a:t>APIs let applications talk to each other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28" y="831199"/>
            <a:ext cx="5292372" cy="54948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821" y="923241"/>
            <a:ext cx="4100512" cy="51915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r="34991"/>
          <a:stretch/>
        </p:blipFill>
        <p:spPr>
          <a:xfrm>
            <a:off x="9267614" y="923241"/>
            <a:ext cx="2653453" cy="5281843"/>
          </a:xfrm>
          <a:prstGeom prst="rect">
            <a:avLst/>
          </a:prstGeom>
        </p:spPr>
      </p:pic>
      <p:pic>
        <p:nvPicPr>
          <p:cNvPr id="4098" name="Picture 2" descr="http://upload.wikimedia.org/wikipedia/commons/thumb/8/8d/IFTTT_Logo.svg/2000px-IFTTT_Logo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2044" y="145539"/>
            <a:ext cx="13450711" cy="605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3"/>
          <p:cNvSpPr txBox="1">
            <a:spLocks/>
          </p:cNvSpPr>
          <p:nvPr/>
        </p:nvSpPr>
        <p:spPr>
          <a:xfrm>
            <a:off x="127901" y="6137350"/>
            <a:ext cx="11793166" cy="757131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IF This Than That (IFTTT.COM)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47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2" name="Picture 12" descr="http://www.vintagegameworld.com/images/Sand-Time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066" y="3590398"/>
            <a:ext cx="1119537" cy="111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77" y="168698"/>
            <a:ext cx="7578725" cy="6014085"/>
          </a:xfrm>
          <a:prstGeom prst="rect">
            <a:avLst/>
          </a:prstGeom>
        </p:spPr>
      </p:pic>
      <p:pic>
        <p:nvPicPr>
          <p:cNvPr id="5122" name="Picture 2" descr="https://wilk.byu.edu/sites/all/files/gametim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5175" y="406399"/>
            <a:ext cx="3198519" cy="239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api.wallab.ee/image/item-353-51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09442" y="3014133"/>
            <a:ext cx="3269016" cy="32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upload.wikimedia.org/wikipedia/commons/thumb/c/c4/2-Dice-Icon.svg/2000px-2-Dice-Icon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00785" y="4814358"/>
            <a:ext cx="1368425" cy="136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95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398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0" y="5274073"/>
            <a:ext cx="12192000" cy="1409699"/>
          </a:xfrm>
          <a:prstGeom prst="roundRect">
            <a:avLst>
              <a:gd name="adj" fmla="val 0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697410" y="2851727"/>
            <a:ext cx="6704368" cy="115454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b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16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DEMO</a:t>
            </a:r>
            <a:endParaRPr lang="en-US" sz="1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-73285" y="1858798"/>
            <a:ext cx="4380088" cy="223199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19900" b="1" spc="-300" dirty="0" smtClean="0">
                <a:solidFill>
                  <a:schemeClr val="bg1"/>
                </a:solidFill>
              </a:rPr>
              <a:t>&lt;/&gt;</a:t>
            </a:r>
            <a:endParaRPr lang="en-US" sz="19900" b="1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94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3"/>
          <p:cNvSpPr txBox="1">
            <a:spLocks/>
          </p:cNvSpPr>
          <p:nvPr/>
        </p:nvSpPr>
        <p:spPr>
          <a:xfrm>
            <a:off x="2494844" y="1196623"/>
            <a:ext cx="7258756" cy="1272438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8800" b="1" dirty="0"/>
              <a:t>(202) 800-1180</a:t>
            </a:r>
          </a:p>
        </p:txBody>
      </p:sp>
      <p:sp>
        <p:nvSpPr>
          <p:cNvPr id="15" name="Title 3"/>
          <p:cNvSpPr>
            <a:spLocks noGrp="1"/>
          </p:cNvSpPr>
          <p:nvPr>
            <p:ph type="title"/>
          </p:nvPr>
        </p:nvSpPr>
        <p:spPr>
          <a:xfrm>
            <a:off x="105323" y="439492"/>
            <a:ext cx="11793166" cy="757131"/>
          </a:xfrm>
        </p:spPr>
        <p:txBody>
          <a:bodyPr/>
          <a:lstStyle/>
          <a:p>
            <a:pPr algn="ctr"/>
            <a:r>
              <a:rPr lang="en-US" dirty="0" smtClean="0"/>
              <a:t>Text a picture to</a:t>
            </a:r>
            <a:endParaRPr lang="en-US" dirty="0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205061" y="2469061"/>
            <a:ext cx="11793166" cy="757131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dirty="0" smtClean="0"/>
              <a:t>(include a language)</a:t>
            </a:r>
            <a:endParaRPr lang="en-US" dirty="0"/>
          </a:p>
        </p:txBody>
      </p:sp>
      <p:pic>
        <p:nvPicPr>
          <p:cNvPr id="6146" name="Picture 2" descr="https://pod51008.outlook.com/owa/service.svc/s/GetFileAttachment?id=AAMkADhkNjNlNzc0LTBiNDEtNDhkMy05Mjk4LTY4ZGE5NTQyMThjNgBGAAAAAACEJ6MyZIrXToK%2FI%2BcAo7wBBwDO8bROxnncR5NUI%2FyLlpDTAAAAalumAABIS90lD9uyTL0VyB2FzrrpAADbNDGFAAABEgAQAHC6EMK4pOpFv1dHrY8lgh0%3D&amp;isImagePreview=True&amp;X-OWA-CANARY=2R4Ypdi8PUSSUNU-rRJ-EIrVc7GTD9II7EeL57BffLYQ9qcI5SAatG6jG50TaG9Xl9PR7qQ2NL8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61" y="3115733"/>
            <a:ext cx="2901007" cy="295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pod51008.outlook.com/owa/service.svc/s/GetFileAttachment?id=AAMkADhkNjNlNzc0LTBiNDEtNDhkMy05Mjk4LTY4ZGE5NTQyMThjNgBGAAAAAACEJ6MyZIrXToK%2FI%2BcAo7wBBwDO8bROxnncR5NUI%2FyLlpDTAAAAalumAABIS90lD9uyTL0VyB2FzrrpAADbNDGHAAABEgAQAA7Cj98ePstLhNDL9kTrjYQ%3D&amp;isImagePreview=True&amp;X-OWA-CANARY=mRiAfQH_I0GUSiW009ttOsAl9hCUD9IIgT1gSGsPtoj_seSwEixCzAGQPs2PX4HilOKGQevBeLA.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5" b="17299"/>
          <a:stretch/>
        </p:blipFill>
        <p:spPr bwMode="auto">
          <a:xfrm>
            <a:off x="9143999" y="2261633"/>
            <a:ext cx="2854227" cy="396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940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4" descr="http://static.iconsplace.com/icons/preview/black/sms-2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33" y="4171662"/>
            <a:ext cx="1761548" cy="1761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https://demo.twilio.com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073" y="4171662"/>
            <a:ext cx="1720262" cy="172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 descr="http://storage.chrisrisner.com/images/WAMobileServicesblu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656" y="4151019"/>
            <a:ext cx="1191082" cy="1761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http://storage.chrisrisner.com/images/WAMobileServicesblu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062" y="394993"/>
            <a:ext cx="1191082" cy="1761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https://demo.twilio.com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479" y="415636"/>
            <a:ext cx="1720262" cy="172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static.iconsplace.com/icons/preview/black/sms-2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39" y="415636"/>
            <a:ext cx="1761548" cy="1761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2130137" y="1524000"/>
            <a:ext cx="103909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574762" y="1509358"/>
            <a:ext cx="103909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http://newswatchblog.files.wordpress.com/2014/01/camfin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542" y="436279"/>
            <a:ext cx="1745672" cy="174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/>
          <p:cNvCxnSpPr/>
          <p:nvPr/>
        </p:nvCxnSpPr>
        <p:spPr>
          <a:xfrm>
            <a:off x="8511926" y="1509358"/>
            <a:ext cx="103909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5400000" flipV="1">
            <a:off x="10270576" y="3140558"/>
            <a:ext cx="103909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http://news.pmiservizi.it/wp-content/uploads/2011/10/bing-translato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9622" y="4151019"/>
            <a:ext cx="1826080" cy="177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/>
          <p:cNvCxnSpPr/>
          <p:nvPr/>
        </p:nvCxnSpPr>
        <p:spPr>
          <a:xfrm flipH="1">
            <a:off x="2122731" y="5280026"/>
            <a:ext cx="103909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5567356" y="5265384"/>
            <a:ext cx="103909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8504520" y="5265384"/>
            <a:ext cx="103909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003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1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</TotalTime>
  <Words>243</Words>
  <Application>Microsoft Office PowerPoint</Application>
  <PresentationFormat>Widescreen</PresentationFormat>
  <Paragraphs>91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Segoe UI Light</vt:lpstr>
      <vt:lpstr>Office Theme</vt:lpstr>
      <vt:lpstr>Retrospect</vt:lpstr>
      <vt:lpstr>1_Retrospect</vt:lpstr>
      <vt:lpstr>Introduction to APIs</vt:lpstr>
      <vt:lpstr>Application Programming Interface</vt:lpstr>
      <vt:lpstr>PowerPoint Presentation</vt:lpstr>
      <vt:lpstr>APIs let applications talk to each other</vt:lpstr>
      <vt:lpstr>APIs let applications talk to each other</vt:lpstr>
      <vt:lpstr>PowerPoint Presentation</vt:lpstr>
      <vt:lpstr>PowerPoint Presentation</vt:lpstr>
      <vt:lpstr>Text a picture to</vt:lpstr>
      <vt:lpstr>PowerPoint Presentation</vt:lpstr>
      <vt:lpstr>Stand on the shoulders of giants </vt:lpstr>
      <vt:lpstr>Stand on the shoulders of giants </vt:lpstr>
      <vt:lpstr>Representational State Transfer</vt:lpstr>
      <vt:lpstr>PowerPoint Presentation</vt:lpstr>
      <vt:lpstr>HTTP Verbs</vt:lpstr>
      <vt:lpstr>REST APIs</vt:lpstr>
      <vt:lpstr>Software Development Kit</vt:lpstr>
      <vt:lpstr>Weather API</vt:lpstr>
      <vt:lpstr>PowerPoint Presentation</vt:lpstr>
      <vt:lpstr>PowerPoint Presentation</vt:lpstr>
      <vt:lpstr>Serialization</vt:lpstr>
      <vt:lpstr>XML</vt:lpstr>
      <vt:lpstr>PowerPoint Presentation</vt:lpstr>
      <vt:lpstr>Weather App</vt:lpstr>
      <vt:lpstr>Polling</vt:lpstr>
      <vt:lpstr>API Pattern: Polling</vt:lpstr>
      <vt:lpstr>API Pattern: Polling</vt:lpstr>
      <vt:lpstr>API Pattern: Polling</vt:lpstr>
      <vt:lpstr>API Pattern: Polling</vt:lpstr>
      <vt:lpstr>Webhook</vt:lpstr>
      <vt:lpstr>API Pattern: Webhook</vt:lpstr>
      <vt:lpstr>PowerPoint Presentation</vt:lpstr>
      <vt:lpstr>Twilio API</vt:lpstr>
      <vt:lpstr>Streaming</vt:lpstr>
      <vt:lpstr>API Pattern: Streaming</vt:lpstr>
      <vt:lpstr>Twitter API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Benroeck</dc:creator>
  <cp:lastModifiedBy>Tim Benham</cp:lastModifiedBy>
  <cp:revision>36</cp:revision>
  <dcterms:created xsi:type="dcterms:W3CDTF">2015-02-04T21:08:58Z</dcterms:created>
  <dcterms:modified xsi:type="dcterms:W3CDTF">2015-02-22T10:28:23Z</dcterms:modified>
</cp:coreProperties>
</file>